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32461200" cy="4343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B44AB"/>
    <a:srgbClr val="220BFD"/>
    <a:srgbClr val="008080"/>
    <a:srgbClr val="DDDDDD"/>
    <a:srgbClr val="336600"/>
    <a:srgbClr val="669900"/>
    <a:srgbClr val="87C5CB"/>
    <a:srgbClr val="5BFFFF"/>
    <a:srgbClr val="808000"/>
    <a:srgbClr val="D1F0E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5" d="100"/>
          <a:sy n="15" d="100"/>
        </p:scale>
        <p:origin x="-2064" y="-192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8" d="100"/>
          <a:sy n="38" d="100"/>
        </p:scale>
        <p:origin x="-1541" y="-77"/>
      </p:cViewPr>
      <p:guideLst>
        <p:guide orient="horz" pos="13680"/>
        <p:guide pos="1022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4066520" cy="21717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33682" tIns="216841" rIns="433682" bIns="21684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57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8387168" y="0"/>
            <a:ext cx="14066520" cy="21717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33682" tIns="216841" rIns="433682" bIns="21684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57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372100" y="3257550"/>
            <a:ext cx="21717000" cy="16287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246120" y="20631150"/>
            <a:ext cx="25968960" cy="1954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33682" tIns="216841" rIns="433682" bIns="2168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41254762"/>
            <a:ext cx="14066520" cy="21717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33682" tIns="216841" rIns="433682" bIns="21684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57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8387168" y="41254762"/>
            <a:ext cx="14066520" cy="21717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33682" tIns="216841" rIns="433682" bIns="21684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5700"/>
            </a:lvl1pPr>
          </a:lstStyle>
          <a:p>
            <a:fld id="{A0ED0789-0253-4D9F-9F8C-43AB8EE809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17778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5700">
                <a:solidFill>
                  <a:schemeClr val="tx1"/>
                </a:solidFill>
                <a:latin typeface="Arial" charset="0"/>
              </a:defRPr>
            </a:lvl1pPr>
            <a:lvl2pPr marL="3523663" indent="-1355255">
              <a:spcBef>
                <a:spcPct val="30000"/>
              </a:spcBef>
              <a:defRPr sz="5700">
                <a:solidFill>
                  <a:schemeClr val="tx1"/>
                </a:solidFill>
                <a:latin typeface="Arial" charset="0"/>
              </a:defRPr>
            </a:lvl2pPr>
            <a:lvl3pPr marL="5421020" indent="-1084204">
              <a:spcBef>
                <a:spcPct val="30000"/>
              </a:spcBef>
              <a:defRPr sz="5700">
                <a:solidFill>
                  <a:schemeClr val="tx1"/>
                </a:solidFill>
                <a:latin typeface="Arial" charset="0"/>
              </a:defRPr>
            </a:lvl3pPr>
            <a:lvl4pPr marL="7589429" indent="-1084204">
              <a:spcBef>
                <a:spcPct val="30000"/>
              </a:spcBef>
              <a:defRPr sz="5700">
                <a:solidFill>
                  <a:schemeClr val="tx1"/>
                </a:solidFill>
                <a:latin typeface="Arial" charset="0"/>
              </a:defRPr>
            </a:lvl4pPr>
            <a:lvl5pPr marL="9757837" indent="-1084204">
              <a:spcBef>
                <a:spcPct val="30000"/>
              </a:spcBef>
              <a:defRPr sz="5700">
                <a:solidFill>
                  <a:schemeClr val="tx1"/>
                </a:solidFill>
                <a:latin typeface="Arial" charset="0"/>
              </a:defRPr>
            </a:lvl5pPr>
            <a:lvl6pPr marL="11926245" indent="-1084204" eaLnBrk="0" fontAlgn="base" hangingPunct="0">
              <a:spcBef>
                <a:spcPct val="3000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charset="0"/>
              </a:defRPr>
            </a:lvl6pPr>
            <a:lvl7pPr marL="14094653" indent="-1084204" eaLnBrk="0" fontAlgn="base" hangingPunct="0">
              <a:spcBef>
                <a:spcPct val="3000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charset="0"/>
              </a:defRPr>
            </a:lvl7pPr>
            <a:lvl8pPr marL="16263061" indent="-1084204" eaLnBrk="0" fontAlgn="base" hangingPunct="0">
              <a:spcBef>
                <a:spcPct val="3000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charset="0"/>
              </a:defRPr>
            </a:lvl8pPr>
            <a:lvl9pPr marL="18431469" indent="-1084204" eaLnBrk="0" fontAlgn="base" hangingPunct="0">
              <a:spcBef>
                <a:spcPct val="3000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4B280C4-2618-4DD2-989F-6DA415C0DB01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80C80-D532-4989-B1B5-E5A8E6CDC5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2855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258479-435D-42E5-92FA-70CA6B2F2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5622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38" y="1317625"/>
            <a:ext cx="9875837" cy="28089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1317625"/>
            <a:ext cx="29475113" cy="28089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8E4E2D-038F-4C33-A80F-A42A724A56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79654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93925" y="7680325"/>
            <a:ext cx="19675475" cy="21726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22021800" y="7680325"/>
            <a:ext cx="19675475" cy="21726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4204F-F400-433E-8CCB-933EA19BBA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76507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34EAC-5327-4AA7-A963-10A7F56105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1171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26DB83-DB5E-4B53-A9E8-B4F43CDA6B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9022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5" y="7680325"/>
            <a:ext cx="19675475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7680325"/>
            <a:ext cx="19675475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FEF8B3-D401-4994-9BDD-30563D1448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0677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E15C1C-CBDF-4C5F-9FE4-A4A636C826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4745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F8966B-A693-4529-8506-53B5484CF4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6472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33D6CB-C7F6-4286-9BD9-592082FC8C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6065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38EDAF-BF17-416F-8CFB-23DE01715A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1987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EB6A1-0148-4476-B418-89816D1E7A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8611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07" tIns="235104" rIns="470207" bIns="2351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3925" y="7680325"/>
            <a:ext cx="39503350" cy="2172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3925" y="29978350"/>
            <a:ext cx="10242550" cy="2286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5" y="29978350"/>
            <a:ext cx="13900150" cy="2286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29978350"/>
            <a:ext cx="10242550" cy="2286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100"/>
            </a:lvl1pPr>
          </a:lstStyle>
          <a:p>
            <a:fld id="{3C1B0FD4-4DC7-4D7F-9346-08FA44C3BC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2pPr>
      <a:lvl3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3pPr>
      <a:lvl4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4pPr>
      <a:lvl5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5pPr>
      <a:lvl6pPr marL="4572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6pPr>
      <a:lvl7pPr marL="9144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7pPr>
      <a:lvl8pPr marL="13716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8pPr>
      <a:lvl9pPr marL="18288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9pPr>
    </p:titleStyle>
    <p:bodyStyle>
      <a:lvl1pPr marL="1762125" indent="-1762125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6500">
          <a:solidFill>
            <a:schemeClr val="tx1"/>
          </a:solidFill>
          <a:latin typeface="+mn-lt"/>
          <a:ea typeface="+mn-ea"/>
          <a:cs typeface="+mn-cs"/>
        </a:defRPr>
      </a:lvl1pPr>
      <a:lvl2pPr marL="3822700" indent="-1471613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4400">
          <a:solidFill>
            <a:schemeClr val="tx1"/>
          </a:solidFill>
          <a:latin typeface="+mn-lt"/>
        </a:defRPr>
      </a:lvl2pPr>
      <a:lvl3pPr marL="5875338" indent="-1171575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2400">
          <a:solidFill>
            <a:schemeClr val="tx1"/>
          </a:solidFill>
          <a:latin typeface="+mn-lt"/>
        </a:defRPr>
      </a:lvl3pPr>
      <a:lvl4pPr marL="8228013" indent="-1173163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0300">
          <a:solidFill>
            <a:schemeClr val="tx1"/>
          </a:solidFill>
          <a:latin typeface="+mn-lt"/>
        </a:defRPr>
      </a:lvl4pPr>
      <a:lvl5pPr marL="10582275" indent="-1176338" algn="l" defTabSz="4703763" rtl="0" eaLnBrk="0" fontAlgn="base" hangingPunct="0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5pPr>
      <a:lvl6pPr marL="110394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6pPr>
      <a:lvl7pPr marL="114966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7pPr>
      <a:lvl8pPr marL="119538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8pPr>
      <a:lvl9pPr marL="124110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3"/>
          <p:cNvSpPr>
            <a:spLocks noGrp="1" noChangeArrowheads="1"/>
          </p:cNvSpPr>
          <p:nvPr>
            <p:ph type="title"/>
          </p:nvPr>
        </p:nvSpPr>
        <p:spPr>
          <a:xfrm>
            <a:off x="914400" y="990600"/>
            <a:ext cx="42062400" cy="5486400"/>
          </a:xfrm>
          <a:solidFill>
            <a:srgbClr val="0B44AB"/>
          </a:solidFill>
          <a:ln w="60325" cap="flat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11300" b="1" dirty="0">
                <a:solidFill>
                  <a:schemeClr val="bg1"/>
                </a:solidFill>
                <a:latin typeface="+mn-lt"/>
              </a:rPr>
              <a:t>Optimizing Everyday Objects</a:t>
            </a:r>
            <a:r>
              <a:rPr lang="en-US" altLang="en-US" sz="6000" dirty="0">
                <a:solidFill>
                  <a:schemeClr val="bg1"/>
                </a:solidFill>
                <a:latin typeface="+mn-lt"/>
              </a:rPr>
              <a:t/>
            </a:r>
            <a:br>
              <a:rPr lang="en-US" altLang="en-US" sz="6000" dirty="0">
                <a:solidFill>
                  <a:schemeClr val="bg1"/>
                </a:solidFill>
                <a:latin typeface="+mn-lt"/>
              </a:rPr>
            </a:br>
            <a:r>
              <a:rPr lang="en-US" altLang="en-US" sz="7200" dirty="0">
                <a:solidFill>
                  <a:schemeClr val="bg1"/>
                </a:solidFill>
                <a:latin typeface="+mn-lt"/>
              </a:rPr>
              <a:t>Ramya Ravindrababu</a:t>
            </a:r>
            <a:r>
              <a:rPr lang="en-US" altLang="en-US" sz="72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altLang="en-US" sz="7200" i="1" dirty="0">
                <a:solidFill>
                  <a:schemeClr val="bg1"/>
                </a:solidFill>
                <a:latin typeface="+mn-lt"/>
              </a:rPr>
            </a:br>
            <a:r>
              <a:rPr lang="en-US" altLang="en-US" sz="7200" i="1" dirty="0">
                <a:solidFill>
                  <a:schemeClr val="bg1"/>
                </a:solidFill>
                <a:latin typeface="+mn-lt"/>
              </a:rPr>
              <a:t>Betsy Layne High School</a:t>
            </a:r>
            <a:r>
              <a:rPr lang="en-US" altLang="en-US" sz="7200" dirty="0">
                <a:solidFill>
                  <a:schemeClr val="bg1"/>
                </a:solidFill>
                <a:latin typeface="+mn-lt"/>
              </a:rPr>
              <a:t>, Geometry</a:t>
            </a:r>
          </a:p>
        </p:txBody>
      </p:sp>
      <p:sp>
        <p:nvSpPr>
          <p:cNvPr id="3078" name="Text Box 21"/>
          <p:cNvSpPr txBox="1">
            <a:spLocks noChangeArrowheads="1"/>
          </p:cNvSpPr>
          <p:nvPr/>
        </p:nvSpPr>
        <p:spPr bwMode="auto">
          <a:xfrm>
            <a:off x="730250" y="16681450"/>
            <a:ext cx="13290550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200"/>
          </a:p>
        </p:txBody>
      </p:sp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609600" y="16529050"/>
            <a:ext cx="13776325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20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D3A18D15-911C-42E4-94B5-9796FF05E2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76616274"/>
              </p:ext>
            </p:extLst>
          </p:nvPr>
        </p:nvGraphicFramePr>
        <p:xfrm>
          <a:off x="905256" y="7315200"/>
          <a:ext cx="42062400" cy="23774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414248">
                  <a:extLst>
                    <a:ext uri="{9D8B030D-6E8A-4147-A177-3AD203B41FA5}">
                      <a16:colId xmlns:a16="http://schemas.microsoft.com/office/drawing/2014/main" xmlns="" val="421269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401349819"/>
                    </a:ext>
                  </a:extLst>
                </a:gridCol>
                <a:gridCol w="13414248">
                  <a:extLst>
                    <a:ext uri="{9D8B030D-6E8A-4147-A177-3AD203B41FA5}">
                      <a16:colId xmlns:a16="http://schemas.microsoft.com/office/drawing/2014/main" xmlns="" val="1608338466"/>
                    </a:ext>
                  </a:extLst>
                </a:gridCol>
                <a:gridCol w="905256">
                  <a:extLst>
                    <a:ext uri="{9D8B030D-6E8A-4147-A177-3AD203B41FA5}">
                      <a16:colId xmlns:a16="http://schemas.microsoft.com/office/drawing/2014/main" xmlns="" val="2403080980"/>
                    </a:ext>
                  </a:extLst>
                </a:gridCol>
                <a:gridCol w="13414248">
                  <a:extLst>
                    <a:ext uri="{9D8B030D-6E8A-4147-A177-3AD203B41FA5}">
                      <a16:colId xmlns:a16="http://schemas.microsoft.com/office/drawing/2014/main" xmlns="" val="3037703318"/>
                    </a:ext>
                  </a:extLst>
                </a:gridCol>
              </a:tblGrid>
              <a:tr h="2743200">
                <a:tc>
                  <a:txBody>
                    <a:bodyPr/>
                    <a:lstStyle/>
                    <a:p>
                      <a:pPr algn="ctr"/>
                      <a:r>
                        <a:rPr lang="en-US" sz="8000" dirty="0">
                          <a:latin typeface="+mn-lt"/>
                          <a:cs typeface="Times New Roman" panose="02020603050405020304" pitchFamily="18" charset="0"/>
                        </a:rPr>
                        <a:t>Summer Study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44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44A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B44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dirty="0"/>
                        <a:t>Classroom Impact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44A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dirty="0"/>
                        <a:t>Research Significance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44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591926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B44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B44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B44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72476586"/>
                  </a:ext>
                </a:extLst>
              </a:tr>
              <a:tr h="20116800"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solidFill>
                          <a:srgbClr val="0B44AB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B44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B44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B44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B44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B44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B44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B44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B44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B44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B44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B44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B44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B44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B44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B44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B44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91223544"/>
                  </a:ext>
                </a:extLst>
              </a:tr>
            </a:tbl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3212854-CB75-4A6B-A41F-B2E18D360262}"/>
              </a:ext>
            </a:extLst>
          </p:cNvPr>
          <p:cNvGrpSpPr/>
          <p:nvPr/>
        </p:nvGrpSpPr>
        <p:grpSpPr>
          <a:xfrm>
            <a:off x="2130092" y="12596394"/>
            <a:ext cx="10735338" cy="3878946"/>
            <a:chOff x="1752600" y="12814300"/>
            <a:chExt cx="10735338" cy="387894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59C9C3FE-439C-4E29-BEC6-14FC65D287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2600" y="12814300"/>
              <a:ext cx="4162425" cy="386715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52440C3F-BB7F-40FB-A68C-1CA143081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62369" y="12826096"/>
              <a:ext cx="5725569" cy="3867150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A9A968B9-12B1-4CCB-A61E-518E81D544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715"/>
          <a:stretch/>
        </p:blipFill>
        <p:spPr>
          <a:xfrm>
            <a:off x="1760880" y="18512256"/>
            <a:ext cx="11473763" cy="3943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D6A7B46-33F2-45FB-97B9-35F70EDFF532}"/>
              </a:ext>
            </a:extLst>
          </p:cNvPr>
          <p:cNvSpPr txBox="1"/>
          <p:nvPr/>
        </p:nvSpPr>
        <p:spPr>
          <a:xfrm>
            <a:off x="844931" y="23012400"/>
            <a:ext cx="13471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B44AB"/>
                </a:solidFill>
              </a:rPr>
              <a:t>Goal:</a:t>
            </a:r>
            <a:r>
              <a:rPr lang="en-US" sz="5400" dirty="0">
                <a:solidFill>
                  <a:srgbClr val="0B44AB"/>
                </a:solidFill>
              </a:rPr>
              <a:t> Create a Better Battery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10FBC6D-0F61-4E1D-A5E9-28D2D68C3AE1}"/>
              </a:ext>
            </a:extLst>
          </p:cNvPr>
          <p:cNvSpPr txBox="1"/>
          <p:nvPr/>
        </p:nvSpPr>
        <p:spPr>
          <a:xfrm>
            <a:off x="15560675" y="28152603"/>
            <a:ext cx="134715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0B44AB"/>
                </a:solidFill>
              </a:rPr>
              <a:t>Student input shapes the investigation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0B44AB"/>
                </a:solidFill>
              </a:rPr>
              <a:t>Multiple valid strategies &amp; solutions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0B44AB"/>
                </a:solidFill>
              </a:rPr>
              <a:t>Sharpen 21</a:t>
            </a:r>
            <a:r>
              <a:rPr lang="en-US" sz="5400" baseline="30000" dirty="0">
                <a:solidFill>
                  <a:srgbClr val="0B44AB"/>
                </a:solidFill>
              </a:rPr>
              <a:t>st</a:t>
            </a:r>
            <a:r>
              <a:rPr lang="en-US" sz="5400" dirty="0">
                <a:solidFill>
                  <a:srgbClr val="0B44AB"/>
                </a:solidFill>
              </a:rPr>
              <a:t> century skills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69E27BA-BFBA-4A57-A821-8B661ABEAE28}"/>
              </a:ext>
            </a:extLst>
          </p:cNvPr>
          <p:cNvSpPr txBox="1"/>
          <p:nvPr/>
        </p:nvSpPr>
        <p:spPr>
          <a:xfrm>
            <a:off x="844931" y="17032133"/>
            <a:ext cx="13471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B44AB"/>
                </a:solidFill>
              </a:rPr>
              <a:t>Mechanisms of Energy Storage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353C413-4BE6-49E5-8EA8-C06A12C73090}"/>
              </a:ext>
            </a:extLst>
          </p:cNvPr>
          <p:cNvSpPr txBox="1"/>
          <p:nvPr/>
        </p:nvSpPr>
        <p:spPr>
          <a:xfrm>
            <a:off x="905256" y="11116270"/>
            <a:ext cx="13471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B44AB"/>
                </a:solidFill>
              </a:rPr>
              <a:t>Why </a:t>
            </a:r>
            <a:r>
              <a:rPr lang="en-US" sz="5400" dirty="0">
                <a:solidFill>
                  <a:srgbClr val="0B44AB"/>
                </a:solidFill>
              </a:rPr>
              <a:t>is Energy Storage important?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10F1B9-B842-4C7F-BB81-87E5EBE4B1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43980" y="13267830"/>
            <a:ext cx="10984951" cy="593966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0DF5666-7A54-46FB-A819-805DD8A88066}"/>
              </a:ext>
            </a:extLst>
          </p:cNvPr>
          <p:cNvSpPr txBox="1"/>
          <p:nvPr/>
        </p:nvSpPr>
        <p:spPr>
          <a:xfrm>
            <a:off x="29592361" y="20345400"/>
            <a:ext cx="13471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B44AB"/>
                </a:solidFill>
              </a:rPr>
              <a:t>Engineering is Everywhere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AB63C22-5234-4DA5-8D9A-1BBE4B5CB9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03337" y="21251961"/>
            <a:ext cx="8884526" cy="6176742"/>
          </a:xfrm>
          <a:prstGeom prst="rect">
            <a:avLst/>
          </a:prstGeom>
        </p:spPr>
      </p:pic>
      <p:pic>
        <p:nvPicPr>
          <p:cNvPr id="1026" name="Picture 2" descr="https://lh4.googleusercontent.com/-xDbGjJQvksJ6L69X4L0ONFbkagzkEKcb9ri-UcRchCwDvTk5o6GrT0t_MyDvZnFUKqwT053bCUgis-dkkC5Y-LXIlokatKh7PCjdTMJoeofBuBRC6QXQuvRB7fzzWo9nti8N-YaJss">
            <a:extLst>
              <a:ext uri="{FF2B5EF4-FFF2-40B4-BE49-F238E27FC236}">
                <a16:creationId xmlns:a16="http://schemas.microsoft.com/office/drawing/2014/main" xmlns="" id="{F7F34982-072F-4EAF-8349-FBFB186C5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07" r="16265"/>
          <a:stretch/>
        </p:blipFill>
        <p:spPr bwMode="auto">
          <a:xfrm>
            <a:off x="2821551" y="23958767"/>
            <a:ext cx="8636620" cy="692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C754AFA-CE4E-4DC5-8C6B-24562A768419}"/>
              </a:ext>
            </a:extLst>
          </p:cNvPr>
          <p:cNvSpPr txBox="1"/>
          <p:nvPr/>
        </p:nvSpPr>
        <p:spPr>
          <a:xfrm>
            <a:off x="15255875" y="19604731"/>
            <a:ext cx="13471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B44AB"/>
                </a:solidFill>
              </a:rPr>
              <a:t>Student Driven Inquiry</a:t>
            </a:r>
          </a:p>
        </p:txBody>
      </p:sp>
      <p:pic>
        <p:nvPicPr>
          <p:cNvPr id="37" name="Picture 6" descr="Image result for university of cincinnati logo">
            <a:extLst>
              <a:ext uri="{FF2B5EF4-FFF2-40B4-BE49-F238E27FC236}">
                <a16:creationId xmlns:a16="http://schemas.microsoft.com/office/drawing/2014/main" xmlns="" id="{22AEF846-54AD-4BEC-ADB4-1DE8293EE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9467" y="1883817"/>
            <a:ext cx="4100499" cy="357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4">
            <a:extLst>
              <a:ext uri="{FF2B5EF4-FFF2-40B4-BE49-F238E27FC236}">
                <a16:creationId xmlns:a16="http://schemas.microsoft.com/office/drawing/2014/main" xmlns="" id="{A5858188-71C2-477B-AE2E-178B16452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29542" y="2514600"/>
            <a:ext cx="4531566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800" b="1" dirty="0">
                <a:solidFill>
                  <a:schemeClr val="bg1"/>
                </a:solidFill>
                <a:latin typeface="Corbel" panose="020B0503020204020204" pitchFamily="34" charset="0"/>
              </a:rPr>
              <a:t>RET is funded by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800" b="1" dirty="0">
                <a:solidFill>
                  <a:schemeClr val="bg1"/>
                </a:solidFill>
                <a:latin typeface="Corbel" panose="020B0503020204020204" pitchFamily="34" charset="0"/>
              </a:rPr>
              <a:t>the National Science Foundation, grant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800" b="1" dirty="0">
                <a:solidFill>
                  <a:schemeClr val="bg1"/>
                </a:solidFill>
                <a:latin typeface="Corbel" panose="020B0503020204020204" pitchFamily="34" charset="0"/>
              </a:rPr>
              <a:t># EEC-1710826</a:t>
            </a:r>
          </a:p>
        </p:txBody>
      </p:sp>
      <p:pic>
        <p:nvPicPr>
          <p:cNvPr id="39" name="Picture 2" descr="https://lh5.googleusercontent.com/WGqLnJDziiHoZEBRdTQ-DwNVwgPqEMcinPe3c8o7LQC5O27kaEm2GVE8daDEIx0Uoterm3tVMskDUfuSJn1CKgI3mPXq_-WDlYTgaf3Vjnx4YxiYYsvOohqf2tSYzsVHqSGsacJgsO4QNXwYeg">
            <a:extLst>
              <a:ext uri="{FF2B5EF4-FFF2-40B4-BE49-F238E27FC236}">
                <a16:creationId xmlns:a16="http://schemas.microsoft.com/office/drawing/2014/main" xmlns="" id="{C5F6178B-E085-4C49-B1CC-DA4175FD3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73132" y="1828800"/>
            <a:ext cx="363608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etsy layne high school">
            <a:extLst>
              <a:ext uri="{FF2B5EF4-FFF2-40B4-BE49-F238E27FC236}">
                <a16:creationId xmlns:a16="http://schemas.microsoft.com/office/drawing/2014/main" xmlns="" id="{FCEF042E-EE35-4B9E-83F7-0CD2B28C4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555" b="15476"/>
          <a:stretch/>
        </p:blipFill>
        <p:spPr bwMode="auto">
          <a:xfrm>
            <a:off x="7466797" y="1883816"/>
            <a:ext cx="3759579" cy="357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DF6EEA1-B8E5-44F6-8DA5-18E4923B86AB}"/>
              </a:ext>
            </a:extLst>
          </p:cNvPr>
          <p:cNvSpPr txBox="1"/>
          <p:nvPr/>
        </p:nvSpPr>
        <p:spPr>
          <a:xfrm>
            <a:off x="15255875" y="11116270"/>
            <a:ext cx="134715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B44AB"/>
                </a:solidFill>
              </a:rPr>
              <a:t>How </a:t>
            </a:r>
            <a:r>
              <a:rPr lang="en-US" sz="5400" dirty="0">
                <a:solidFill>
                  <a:srgbClr val="0B44AB"/>
                </a:solidFill>
              </a:rPr>
              <a:t>can Engineering be used to optimize everyday products?</a:t>
            </a:r>
          </a:p>
        </p:txBody>
      </p:sp>
      <p:pic>
        <p:nvPicPr>
          <p:cNvPr id="2" name="Picture 2" descr="Image result for scientist woman">
            <a:extLst>
              <a:ext uri="{FF2B5EF4-FFF2-40B4-BE49-F238E27FC236}">
                <a16:creationId xmlns:a16="http://schemas.microsoft.com/office/drawing/2014/main" xmlns="" id="{D8AB7736-F2B7-4048-B409-D08710081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32696" y="12829035"/>
            <a:ext cx="6726931" cy="672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966C44D-E9FD-42E2-BCB0-CF9E55F3D066}"/>
              </a:ext>
            </a:extLst>
          </p:cNvPr>
          <p:cNvSpPr txBox="1"/>
          <p:nvPr/>
        </p:nvSpPr>
        <p:spPr>
          <a:xfrm>
            <a:off x="29581475" y="11116270"/>
            <a:ext cx="13471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B44AB"/>
                </a:solidFill>
              </a:rPr>
              <a:t>You </a:t>
            </a:r>
            <a:r>
              <a:rPr lang="en-US" sz="5400" dirty="0">
                <a:solidFill>
                  <a:srgbClr val="0B44AB"/>
                </a:solidFill>
              </a:rPr>
              <a:t>Can be an Engineer</a:t>
            </a:r>
          </a:p>
        </p:txBody>
      </p:sp>
      <p:pic>
        <p:nvPicPr>
          <p:cNvPr id="1032" name="Picture 8" descr="Image result for stairs running">
            <a:extLst>
              <a:ext uri="{FF2B5EF4-FFF2-40B4-BE49-F238E27FC236}">
                <a16:creationId xmlns:a16="http://schemas.microsoft.com/office/drawing/2014/main" xmlns="" id="{BC89F293-8E5E-430A-B011-5A71344F39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3"/>
          <a:stretch/>
        </p:blipFill>
        <p:spPr bwMode="auto">
          <a:xfrm>
            <a:off x="38414325" y="21682146"/>
            <a:ext cx="3800475" cy="567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electric car">
            <a:extLst>
              <a:ext uri="{FF2B5EF4-FFF2-40B4-BE49-F238E27FC236}">
                <a16:creationId xmlns:a16="http://schemas.microsoft.com/office/drawing/2014/main" xmlns="" id="{1D094FA3-CC73-4EAB-A9D5-8955799F5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32696" y="25793700"/>
            <a:ext cx="7934360" cy="463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stadium">
            <a:extLst>
              <a:ext uri="{FF2B5EF4-FFF2-40B4-BE49-F238E27FC236}">
                <a16:creationId xmlns:a16="http://schemas.microsoft.com/office/drawing/2014/main" xmlns="" id="{B20466B4-31B0-4E00-B6E7-900B11DE33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3"/>
          <a:stretch/>
        </p:blipFill>
        <p:spPr bwMode="auto">
          <a:xfrm>
            <a:off x="32495305" y="21682146"/>
            <a:ext cx="5671751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lated image">
            <a:extLst>
              <a:ext uri="{FF2B5EF4-FFF2-40B4-BE49-F238E27FC236}">
                <a16:creationId xmlns:a16="http://schemas.microsoft.com/office/drawing/2014/main" xmlns="" id="{5585CCEE-DD30-41A0-8B2F-B20373D270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500" t="52503" r="20681"/>
          <a:stretch/>
        </p:blipFill>
        <p:spPr bwMode="auto">
          <a:xfrm>
            <a:off x="38390876" y="27558858"/>
            <a:ext cx="3823924" cy="287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engineering pipes">
            <a:extLst>
              <a:ext uri="{FF2B5EF4-FFF2-40B4-BE49-F238E27FC236}">
                <a16:creationId xmlns:a16="http://schemas.microsoft.com/office/drawing/2014/main" xmlns="" id="{D36DEB2E-010A-47B1-A391-B4D9F7545D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508" t="27500"/>
          <a:stretch/>
        </p:blipFill>
        <p:spPr bwMode="auto">
          <a:xfrm>
            <a:off x="30232696" y="21682146"/>
            <a:ext cx="201534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8BB979-028D-48F6-9182-F19A85A3FD9C}"/>
              </a:ext>
            </a:extLst>
          </p:cNvPr>
          <p:cNvSpPr txBox="1"/>
          <p:nvPr/>
        </p:nvSpPr>
        <p:spPr>
          <a:xfrm>
            <a:off x="37490400" y="12725400"/>
            <a:ext cx="47244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is a common misconception that every day objects have already been refined and optimized by “professionals”. The reality is that </a:t>
            </a:r>
            <a:r>
              <a:rPr lang="en-US" i="1" dirty="0"/>
              <a:t>anyone</a:t>
            </a:r>
            <a:r>
              <a:rPr lang="en-US" dirty="0"/>
              <a:t> can have a hand in engineering a better world &amp; redesigning everyday objects.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5887</TotalTime>
  <Words>111</Words>
  <Application>Microsoft Office PowerPoint</Application>
  <PresentationFormat>Custom</PresentationFormat>
  <Paragraphs>19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Optimizing Everyday Objects Ramya Ravindrababu Betsy Layne High School, Geometry</vt:lpstr>
    </vt:vector>
  </TitlesOfParts>
  <Company>Graphicsland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Template For Scientific Poster Presentation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RETScanner</cp:lastModifiedBy>
  <cp:revision>73</cp:revision>
  <dcterms:created xsi:type="dcterms:W3CDTF">2004-07-26T21:45:23Z</dcterms:created>
  <dcterms:modified xsi:type="dcterms:W3CDTF">2019-07-22T13:51:19Z</dcterms:modified>
  <cp:category>science research poster</cp:category>
</cp:coreProperties>
</file>